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ITTURI RUPESH SIVA MANI KANTA" initials="CC" lastIdx="1" clrIdx="0">
    <p:extLst>
      <p:ext uri="{19B8F6BF-5375-455C-9EA6-DF929625EA0E}">
        <p15:presenceInfo xmlns:p15="http://schemas.microsoft.com/office/powerpoint/2012/main" userId="S::2300031153@kluniversity.in::522e244c-000b-4aa2-aa32-13bb96aae2a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40" d="100"/>
          <a:sy n="40" d="100"/>
        </p:scale>
        <p:origin x="900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63116" y="1372664"/>
            <a:ext cx="12725400" cy="171415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00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00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7/4/2025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00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7/4/2025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7/4/2025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27124" y="3033669"/>
            <a:ext cx="8505825" cy="66903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-20019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77436" y="202404"/>
              <a:ext cx="1870385" cy="163608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68945" y="202403"/>
              <a:ext cx="4256942" cy="172011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912515" y="2775370"/>
              <a:ext cx="11571946" cy="64829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763373" y="0"/>
              <a:ext cx="4084711" cy="4115617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4840399" y="3819912"/>
            <a:ext cx="8308975" cy="14897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9600" spc="-10" dirty="0">
                <a:solidFill>
                  <a:srgbClr val="009BFF"/>
                </a:solidFill>
                <a:latin typeface="Arial MT"/>
                <a:cs typeface="Arial MT"/>
              </a:rPr>
              <a:t>HackOrbit</a:t>
            </a:r>
            <a:r>
              <a:rPr sz="9600" spc="-1430" dirty="0">
                <a:solidFill>
                  <a:srgbClr val="009BFF"/>
                </a:solidFill>
                <a:latin typeface="Arial MT"/>
                <a:cs typeface="Arial MT"/>
              </a:rPr>
              <a:t> </a:t>
            </a:r>
            <a:r>
              <a:rPr sz="9600" spc="-20" dirty="0">
                <a:solidFill>
                  <a:srgbClr val="009BFF"/>
                </a:solidFill>
                <a:latin typeface="Arial MT"/>
                <a:cs typeface="Arial MT"/>
              </a:rPr>
              <a:t>2025</a:t>
            </a:r>
            <a:endParaRPr sz="96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47821" y="7148833"/>
            <a:ext cx="6858000" cy="93551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IN" sz="6000" dirty="0">
                <a:solidFill>
                  <a:schemeClr val="bg1">
                    <a:lumMod val="95000"/>
                  </a:schemeClr>
                </a:solidFill>
              </a:rPr>
              <a:t>K4-SpiritCourage</a:t>
            </a:r>
            <a:endParaRPr sz="6000" dirty="0">
              <a:solidFill>
                <a:schemeClr val="bg1">
                  <a:lumMod val="95000"/>
                </a:schemeClr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1896" y="2188065"/>
            <a:ext cx="8592430" cy="481372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81600" y="1562100"/>
            <a:ext cx="8505825" cy="669035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078355" marR="5080" indent="-1584325">
              <a:lnSpc>
                <a:spcPct val="115100"/>
              </a:lnSpc>
              <a:spcBef>
                <a:spcPts val="90"/>
              </a:spcBef>
            </a:pPr>
            <a:r>
              <a:rPr spc="-10" dirty="0"/>
              <a:t>Thank </a:t>
            </a:r>
            <a:r>
              <a:rPr spc="-25" dirty="0"/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60433" y="2451749"/>
            <a:ext cx="9767134" cy="54718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2869036" y="1452507"/>
            <a:ext cx="12725400" cy="17141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6300" b="0" dirty="0">
                <a:latin typeface="Arial MT"/>
                <a:cs typeface="Arial MT"/>
              </a:rPr>
              <a:t>THEME</a:t>
            </a:r>
            <a:r>
              <a:rPr sz="6300" b="0" spc="-30" dirty="0">
                <a:latin typeface="Arial MT"/>
                <a:cs typeface="Arial MT"/>
              </a:rPr>
              <a:t> </a:t>
            </a:r>
            <a:r>
              <a:rPr sz="6300" b="0" dirty="0">
                <a:latin typeface="Arial MT"/>
                <a:cs typeface="Arial MT"/>
              </a:rPr>
              <a:t>&amp;</a:t>
            </a:r>
            <a:r>
              <a:rPr sz="6300" b="0" spc="-20" dirty="0">
                <a:latin typeface="Arial MT"/>
                <a:cs typeface="Arial MT"/>
              </a:rPr>
              <a:t> </a:t>
            </a:r>
            <a:r>
              <a:rPr sz="6300" b="0" dirty="0">
                <a:latin typeface="Arial MT"/>
                <a:cs typeface="Arial MT"/>
              </a:rPr>
              <a:t>PROBLEM</a:t>
            </a:r>
            <a:r>
              <a:rPr sz="6300" b="0" spc="-10" dirty="0">
                <a:latin typeface="Arial MT"/>
                <a:cs typeface="Arial MT"/>
              </a:rPr>
              <a:t> </a:t>
            </a:r>
            <a:r>
              <a:rPr sz="6300" b="0" spc="-45" dirty="0">
                <a:latin typeface="Arial MT"/>
                <a:cs typeface="Arial MT"/>
              </a:rPr>
              <a:t>STATEMENT</a:t>
            </a:r>
            <a:endParaRPr sz="63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264891" y="3280543"/>
            <a:ext cx="7933690" cy="6692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endParaRPr sz="4200" dirty="0">
              <a:latin typeface="Cambria"/>
              <a:cs typeface="Cambria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6262A02-C865-E708-58FD-A90E1FF210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3738106"/>
            <a:ext cx="15216025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Theme:</a:t>
            </a:r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 Sustainable Environment &amp; Green Technology</a:t>
            </a:r>
          </a:p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Excessive plastic use causes massive environmental pollution.</a:t>
            </a:r>
          </a:p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Plastic waste takes centuries to decompose, harming land, water, </a:t>
            </a:r>
          </a:p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and wildlife.</a:t>
            </a:r>
          </a:p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Lack of accessible platforms promoting plastic-free products.</a:t>
            </a:r>
          </a:p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Consumers need awareness about sustainable alternatives.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te-IN" altLang="te-IN" sz="40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60432" y="2407587"/>
              <a:ext cx="9767134" cy="547182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ctrTitle"/>
          </p:nvPr>
        </p:nvSpPr>
        <p:spPr>
          <a:xfrm>
            <a:off x="3158477" y="620882"/>
            <a:ext cx="12725400" cy="1714156"/>
          </a:xfrm>
          <a:prstGeom prst="rect">
            <a:avLst/>
          </a:prstGeom>
        </p:spPr>
        <p:txBody>
          <a:bodyPr vert="horz" wrap="square" lIns="0" tIns="839761" rIns="0" bIns="0" rtlCol="0">
            <a:spAutoFit/>
          </a:bodyPr>
          <a:lstStyle/>
          <a:p>
            <a:pPr marL="1942464">
              <a:lnSpc>
                <a:spcPct val="100000"/>
              </a:lnSpc>
              <a:spcBef>
                <a:spcPts val="110"/>
              </a:spcBef>
            </a:pPr>
            <a:r>
              <a:rPr sz="5650" b="0" dirty="0">
                <a:latin typeface="Arial MT"/>
                <a:cs typeface="Arial MT"/>
              </a:rPr>
              <a:t>PROPOSED</a:t>
            </a:r>
            <a:r>
              <a:rPr sz="5650" b="0" spc="-40" dirty="0">
                <a:latin typeface="Arial MT"/>
                <a:cs typeface="Arial MT"/>
              </a:rPr>
              <a:t> </a:t>
            </a:r>
            <a:r>
              <a:rPr sz="5650" b="0" spc="-10" dirty="0">
                <a:latin typeface="Arial MT"/>
                <a:cs typeface="Arial MT"/>
              </a:rPr>
              <a:t>SOLUTION</a:t>
            </a:r>
            <a:endParaRPr sz="5650" dirty="0">
              <a:latin typeface="Arial MT"/>
              <a:cs typeface="Arial MT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7C6F358-2CAD-DFA6-C909-13E065477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2154" y="5700712"/>
            <a:ext cx="16466846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e-IN" altLang="te-IN" sz="40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66D781F8-F9F3-3F91-637B-E9746C34AB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2580663"/>
            <a:ext cx="16394232" cy="6555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N" altLang="te-IN" sz="4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</a:rPr>
              <a:t>To c</a:t>
            </a:r>
            <a:r>
              <a:rPr kumimoji="0" lang="te-IN" altLang="te-IN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reate a dedicated website </a:t>
            </a:r>
            <a:r>
              <a:rPr kumimoji="0" lang="en-IN" altLang="te-IN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‘</a:t>
            </a:r>
            <a:r>
              <a:rPr kumimoji="0" lang="te-IN" altLang="te-IN" sz="40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Eco</a:t>
            </a:r>
            <a:r>
              <a:rPr kumimoji="0" lang="en-IN" altLang="te-IN" sz="40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Trust’</a:t>
            </a:r>
            <a:r>
              <a:rPr kumimoji="0" lang="te-IN" altLang="te-IN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for plastic-free products.</a:t>
            </a: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e-IN" altLang="te-IN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Sell items made of eco-friendly materials (e.g. bamboo, metal, cloth).</a:t>
            </a:r>
            <a:endParaRPr kumimoji="0" lang="en-IN" altLang="te-IN" sz="40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te-IN" altLang="te-IN" sz="40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e-IN" altLang="te-IN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Educate users about: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IN" altLang="te-IN" sz="36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         1. </a:t>
            </a:r>
            <a:r>
              <a:rPr kumimoji="0" lang="te-IN" altLang="te-IN" sz="36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Benefits of non-plastic products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IN" altLang="te-IN" sz="36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         2. </a:t>
            </a:r>
            <a:r>
              <a:rPr kumimoji="0" lang="te-IN" altLang="te-IN" sz="36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Drawbacks of plastic products</a:t>
            </a:r>
            <a:endParaRPr kumimoji="0" lang="en-IN" altLang="te-IN" sz="36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0" indent="-7429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te-IN" altLang="te-IN" sz="36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e-IN" altLang="te-IN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Encourage recycling by:</a:t>
            </a:r>
            <a:endParaRPr kumimoji="0" lang="en-IN" altLang="te-IN" sz="40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altLang="te-IN" sz="4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</a:rPr>
              <a:t>      </a:t>
            </a:r>
            <a:r>
              <a:rPr kumimoji="0" lang="en-IN" altLang="te-IN" sz="36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 1. </a:t>
            </a:r>
            <a:r>
              <a:rPr kumimoji="0" lang="te-IN" altLang="te-IN" sz="36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Collecting plastic waste from users</a:t>
            </a:r>
          </a:p>
          <a:p>
            <a:pPr lvl="8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altLang="te-IN" sz="3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</a:rPr>
              <a:t>	  2. </a:t>
            </a:r>
            <a:r>
              <a:rPr kumimoji="0" lang="te-IN" altLang="te-IN" sz="36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Offering discounts as incentives</a:t>
            </a:r>
          </a:p>
          <a:p>
            <a:pPr lvl="8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IN" altLang="te-IN" sz="36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        3. </a:t>
            </a:r>
            <a:r>
              <a:rPr kumimoji="0" lang="te-IN" altLang="te-IN" sz="36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Promote a sustainable lifestyle and conscious consumption</a:t>
            </a:r>
            <a:r>
              <a:rPr kumimoji="0" lang="te-IN" altLang="te-IN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60432" y="2407587"/>
            <a:ext cx="9767134" cy="54718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81798" y="-698034"/>
            <a:ext cx="4724400" cy="2158504"/>
          </a:xfrm>
          <a:prstGeom prst="rect">
            <a:avLst/>
          </a:prstGeom>
        </p:spPr>
        <p:txBody>
          <a:bodyPr vert="horz" wrap="square" lIns="0" tIns="12765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650" b="0" dirty="0">
                <a:latin typeface="Arial MT"/>
                <a:cs typeface="Arial MT"/>
              </a:rPr>
              <a:t>FLOWCHART</a:t>
            </a:r>
            <a:r>
              <a:rPr lang="te-IN" sz="5650" b="0" spc="-190" dirty="0">
                <a:latin typeface="Arial MT"/>
                <a:cs typeface="Arial MT"/>
              </a:rPr>
              <a:t> </a:t>
            </a:r>
            <a:endParaRPr sz="5650" dirty="0">
              <a:latin typeface="Arial MT"/>
              <a:cs typeface="Arial M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A88095-C191-3E07-5793-C8C3A8861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521" y="1866900"/>
            <a:ext cx="6786955" cy="749819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2016" y="2188065"/>
            <a:ext cx="7947425" cy="445237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3048000" y="1257300"/>
            <a:ext cx="10896600" cy="1488040"/>
          </a:xfrm>
          <a:prstGeom prst="rect">
            <a:avLst/>
          </a:prstGeom>
        </p:spPr>
        <p:txBody>
          <a:bodyPr vert="horz" wrap="square" lIns="0" tIns="612589" rIns="0" bIns="0" rtlCol="0">
            <a:spAutoFit/>
          </a:bodyPr>
          <a:lstStyle/>
          <a:p>
            <a:pPr marL="1692910">
              <a:lnSpc>
                <a:spcPct val="100000"/>
              </a:lnSpc>
              <a:spcBef>
                <a:spcPts val="110"/>
              </a:spcBef>
            </a:pPr>
            <a:r>
              <a:rPr sz="5650" b="0" dirty="0">
                <a:latin typeface="Arial MT"/>
                <a:cs typeface="Arial MT"/>
              </a:rPr>
              <a:t>FLOWCHART</a:t>
            </a:r>
            <a:r>
              <a:rPr lang="en-IN" sz="5650" b="0" dirty="0">
                <a:latin typeface="Arial MT"/>
                <a:cs typeface="Arial MT"/>
              </a:rPr>
              <a:t> (Explanation)</a:t>
            </a:r>
            <a:r>
              <a:rPr sz="5650" b="0" spc="-190" dirty="0">
                <a:latin typeface="Arial MT"/>
                <a:cs typeface="Arial MT"/>
              </a:rPr>
              <a:t> </a:t>
            </a:r>
            <a:endParaRPr sz="565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19200" y="4166889"/>
            <a:ext cx="16687800" cy="2477601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Users visit our website to explore eco-friendly alternatives.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Plastic waste submission feature gives customers discounts.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Website serves both as a shopping platform and an awareness hub.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Every purchase contributes to a cleaner environment.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2016" y="2188065"/>
            <a:ext cx="7947425" cy="445237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95800" y="1810303"/>
            <a:ext cx="8980170" cy="8883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650" b="0" spc="-60" dirty="0">
                <a:latin typeface="Arial MT"/>
                <a:cs typeface="Arial MT"/>
              </a:rPr>
              <a:t>FEATURES</a:t>
            </a:r>
            <a:r>
              <a:rPr sz="5650" b="0" spc="-330" dirty="0">
                <a:latin typeface="Arial MT"/>
                <a:cs typeface="Arial MT"/>
              </a:rPr>
              <a:t> </a:t>
            </a:r>
            <a:r>
              <a:rPr sz="5650" b="0" dirty="0">
                <a:latin typeface="Arial MT"/>
                <a:cs typeface="Arial MT"/>
              </a:rPr>
              <a:t>AND</a:t>
            </a:r>
            <a:r>
              <a:rPr sz="5650" b="0" spc="-10" dirty="0">
                <a:latin typeface="Arial MT"/>
                <a:cs typeface="Arial MT"/>
              </a:rPr>
              <a:t> </a:t>
            </a:r>
            <a:r>
              <a:rPr sz="5650" b="0" spc="-25" dirty="0">
                <a:latin typeface="Arial MT"/>
                <a:cs typeface="Arial MT"/>
              </a:rPr>
              <a:t>NOVELTY</a:t>
            </a:r>
            <a:endParaRPr sz="5650" dirty="0">
              <a:latin typeface="Arial MT"/>
              <a:cs typeface="Arial M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2034A9-7590-CFDC-3F3C-6C42FE102793}"/>
              </a:ext>
            </a:extLst>
          </p:cNvPr>
          <p:cNvSpPr txBox="1"/>
          <p:nvPr/>
        </p:nvSpPr>
        <p:spPr>
          <a:xfrm>
            <a:off x="1447800" y="3848100"/>
            <a:ext cx="1775460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IN" sz="4000" dirty="0">
                <a:solidFill>
                  <a:schemeClr val="bg1">
                    <a:lumMod val="95000"/>
                  </a:schemeClr>
                </a:solidFill>
              </a:rPr>
              <a:t>Exclusive online store for plastic-free products.</a:t>
            </a:r>
          </a:p>
          <a:p>
            <a:pPr marL="742950" indent="-742950">
              <a:buFont typeface="+mj-lt"/>
              <a:buAutoNum type="arabicPeriod"/>
            </a:pPr>
            <a:r>
              <a:rPr lang="en-IN" sz="4000" dirty="0">
                <a:solidFill>
                  <a:schemeClr val="bg1">
                    <a:lumMod val="95000"/>
                  </a:schemeClr>
                </a:solidFill>
              </a:rPr>
              <a:t>Plastic vs non-plastic comparison section.</a:t>
            </a:r>
          </a:p>
          <a:p>
            <a:pPr marL="742950" indent="-742950">
              <a:buFont typeface="+mj-lt"/>
              <a:buAutoNum type="arabicPeriod"/>
            </a:pPr>
            <a:r>
              <a:rPr lang="en-IN" sz="4000" dirty="0">
                <a:solidFill>
                  <a:schemeClr val="bg1">
                    <a:lumMod val="95000"/>
                  </a:schemeClr>
                </a:solidFill>
              </a:rPr>
              <a:t>Plastic waste collection from customers in exchange for discounts.</a:t>
            </a:r>
          </a:p>
          <a:p>
            <a:pPr marL="742950" indent="-742950">
              <a:buFont typeface="+mj-lt"/>
              <a:buAutoNum type="arabicPeriod"/>
            </a:pPr>
            <a:r>
              <a:rPr lang="en-IN" sz="4000" dirty="0">
                <a:solidFill>
                  <a:schemeClr val="bg1">
                    <a:lumMod val="95000"/>
                  </a:schemeClr>
                </a:solidFill>
              </a:rPr>
              <a:t>User-friendly interface for sustainable shopping.</a:t>
            </a:r>
          </a:p>
          <a:p>
            <a:pPr marL="742950" indent="-742950">
              <a:buFont typeface="+mj-lt"/>
              <a:buAutoNum type="arabicPeriod"/>
            </a:pPr>
            <a:r>
              <a:rPr lang="en-IN" sz="4000" dirty="0">
                <a:solidFill>
                  <a:schemeClr val="bg1">
                    <a:lumMod val="95000"/>
                  </a:schemeClr>
                </a:solidFill>
              </a:rPr>
              <a:t>Promotes eco-awareness alongside commerce.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832016" y="2188065"/>
            <a:ext cx="7947425" cy="4452372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743200" y="2148745"/>
            <a:ext cx="12344399" cy="8950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66370">
              <a:lnSpc>
                <a:spcPct val="110200"/>
              </a:lnSpc>
              <a:spcBef>
                <a:spcPts val="100"/>
              </a:spcBef>
            </a:pPr>
            <a:r>
              <a:rPr sz="5650" b="0" spc="-35" dirty="0">
                <a:latin typeface="Arial MT"/>
                <a:cs typeface="Arial MT"/>
              </a:rPr>
              <a:t>DRAWBACK</a:t>
            </a:r>
            <a:r>
              <a:rPr sz="5650" b="0" spc="-320" dirty="0">
                <a:latin typeface="Arial MT"/>
                <a:cs typeface="Arial MT"/>
              </a:rPr>
              <a:t> </a:t>
            </a:r>
            <a:r>
              <a:rPr sz="5650" b="0" spc="-25" dirty="0">
                <a:latin typeface="Arial MT"/>
                <a:cs typeface="Arial MT"/>
              </a:rPr>
              <a:t>AND </a:t>
            </a:r>
            <a:r>
              <a:rPr sz="5650" b="0" spc="-10" dirty="0">
                <a:latin typeface="Arial MT"/>
                <a:cs typeface="Arial MT"/>
              </a:rPr>
              <a:t>SHOWSTOPPERS</a:t>
            </a:r>
            <a:endParaRPr sz="5650" dirty="0">
              <a:latin typeface="Arial MT"/>
              <a:cs typeface="Arial MT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511A7BB-CE72-5D08-1DFE-3439D1317E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4855" y="4838700"/>
            <a:ext cx="15825166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742950" marR="0" lvl="0" indent="-7429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te-IN" altLang="te-IN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Higher cost of non-plastic products may discourage some buyers.</a:t>
            </a:r>
          </a:p>
          <a:p>
            <a:pPr marL="742950" marR="0" lvl="0" indent="-7429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te-IN" altLang="te-IN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Logistics challenges in collecting and handling plastic waste.</a:t>
            </a:r>
          </a:p>
          <a:p>
            <a:pPr marL="742950" marR="0" lvl="0" indent="-7429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te-IN" altLang="te-IN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Limited suppliers for certain plastic-free products.</a:t>
            </a:r>
          </a:p>
          <a:p>
            <a:pPr marL="742950" marR="0" lvl="0" indent="-7429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te-IN" altLang="te-IN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Need for strong marketing to build user trust and traffic.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2016" y="2188065"/>
            <a:ext cx="7947425" cy="4452372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334000" y="1562100"/>
            <a:ext cx="9095682" cy="88357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IN" sz="5650" dirty="0">
                <a:solidFill>
                  <a:schemeClr val="bg1">
                    <a:lumMod val="95000"/>
                  </a:schemeClr>
                </a:solidFill>
                <a:latin typeface="Arial MT"/>
                <a:cs typeface="Arial MT"/>
              </a:rPr>
              <a:t>Solutions for Drawbacks</a:t>
            </a:r>
            <a:endParaRPr sz="5650" dirty="0">
              <a:solidFill>
                <a:schemeClr val="bg1">
                  <a:lumMod val="95000"/>
                </a:schemeClr>
              </a:solidFill>
              <a:latin typeface="Arial MT"/>
              <a:cs typeface="Arial M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765198-8752-EC13-97B0-F69285CDCA38}"/>
              </a:ext>
            </a:extLst>
          </p:cNvPr>
          <p:cNvSpPr/>
          <p:nvPr/>
        </p:nvSpPr>
        <p:spPr>
          <a:xfrm>
            <a:off x="2819400" y="3009900"/>
            <a:ext cx="12801600" cy="50890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e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28620C-241B-1ABC-28AE-225120B82B22}"/>
              </a:ext>
            </a:extLst>
          </p:cNvPr>
          <p:cNvSpPr/>
          <p:nvPr/>
        </p:nvSpPr>
        <p:spPr>
          <a:xfrm>
            <a:off x="1752600" y="3619500"/>
            <a:ext cx="14859000" cy="510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indent="-742950" algn="ctr">
              <a:buFont typeface="+mj-lt"/>
              <a:buAutoNum type="arabicPeriod"/>
            </a:pPr>
            <a:r>
              <a:rPr lang="en-IN" sz="4000" dirty="0">
                <a:solidFill>
                  <a:schemeClr val="bg1"/>
                </a:solidFill>
              </a:rPr>
              <a:t>To overcome the cost we can provide discount, and as we sell items from vendors they will be cheap.</a:t>
            </a:r>
          </a:p>
          <a:p>
            <a:pPr marL="742950" indent="-742950" algn="ctr">
              <a:buFont typeface="+mj-lt"/>
              <a:buAutoNum type="arabicPeriod"/>
            </a:pPr>
            <a:r>
              <a:rPr lang="en-IN" sz="4000" dirty="0">
                <a:solidFill>
                  <a:schemeClr val="bg1"/>
                </a:solidFill>
              </a:rPr>
              <a:t>We can collaborate with some of the companies that involve in plastic recycling.</a:t>
            </a:r>
          </a:p>
          <a:p>
            <a:pPr marL="742950" indent="-742950" algn="ctr">
              <a:buFont typeface="+mj-lt"/>
              <a:buAutoNum type="arabicPeriod"/>
            </a:pPr>
            <a:r>
              <a:rPr lang="en-IN" sz="4000" dirty="0">
                <a:solidFill>
                  <a:schemeClr val="bg1"/>
                </a:solidFill>
              </a:rPr>
              <a:t>Even though the suppliers can be limited. We can maintain good relations with them and provide best possible products to users.</a:t>
            </a:r>
          </a:p>
          <a:p>
            <a:pPr marL="742950" indent="-742950" algn="ctr">
              <a:buFont typeface="+mj-lt"/>
              <a:buAutoNum type="arabicPeriod"/>
            </a:pPr>
            <a:endParaRPr lang="te-IN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3312F-9139-2400-80E7-D33B53150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8EB7C90-3184-930D-F1FF-16BF1EFFC6A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32016" y="2188065"/>
            <a:ext cx="7947425" cy="4452372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415A21E1-9230-5566-6147-3D6B3925A3DC}"/>
              </a:ext>
            </a:extLst>
          </p:cNvPr>
          <p:cNvSpPr txBox="1"/>
          <p:nvPr/>
        </p:nvSpPr>
        <p:spPr>
          <a:xfrm>
            <a:off x="7010400" y="1742824"/>
            <a:ext cx="5508322" cy="845103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IN" sz="5400" dirty="0">
                <a:solidFill>
                  <a:schemeClr val="bg1">
                    <a:lumMod val="95000"/>
                  </a:schemeClr>
                </a:solidFill>
              </a:rPr>
              <a:t>K4-SpiritCourage</a:t>
            </a:r>
            <a:endParaRPr lang="en-IN" sz="5400" dirty="0">
              <a:solidFill>
                <a:schemeClr val="bg1">
                  <a:lumMod val="95000"/>
                </a:schemeClr>
              </a:solidFill>
              <a:latin typeface="Arial"/>
              <a:cs typeface="Arial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58334CB-D7D4-446F-56B5-94CAD6AC9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1438710"/>
              </p:ext>
            </p:extLst>
          </p:nvPr>
        </p:nvGraphicFramePr>
        <p:xfrm>
          <a:off x="152400" y="4000500"/>
          <a:ext cx="17983200" cy="4863270"/>
        </p:xfrm>
        <a:graphic>
          <a:graphicData uri="http://schemas.openxmlformats.org/drawingml/2006/table">
            <a:tbl>
              <a:tblPr/>
              <a:tblGrid>
                <a:gridCol w="5994400">
                  <a:extLst>
                    <a:ext uri="{9D8B030D-6E8A-4147-A177-3AD203B41FA5}">
                      <a16:colId xmlns:a16="http://schemas.microsoft.com/office/drawing/2014/main" val="3731661430"/>
                    </a:ext>
                  </a:extLst>
                </a:gridCol>
                <a:gridCol w="5994400">
                  <a:extLst>
                    <a:ext uri="{9D8B030D-6E8A-4147-A177-3AD203B41FA5}">
                      <a16:colId xmlns:a16="http://schemas.microsoft.com/office/drawing/2014/main" val="1014491566"/>
                    </a:ext>
                  </a:extLst>
                </a:gridCol>
                <a:gridCol w="5994400">
                  <a:extLst>
                    <a:ext uri="{9D8B030D-6E8A-4147-A177-3AD203B41FA5}">
                      <a16:colId xmlns:a16="http://schemas.microsoft.com/office/drawing/2014/main" val="2959375586"/>
                    </a:ext>
                  </a:extLst>
                </a:gridCol>
              </a:tblGrid>
              <a:tr h="810545">
                <a:tc>
                  <a:txBody>
                    <a:bodyPr/>
                    <a:lstStyle/>
                    <a:p>
                      <a:r>
                        <a:rPr lang="en-IN" sz="320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Name</a:t>
                      </a:r>
                      <a:endParaRPr lang="en-IN" sz="32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320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Role</a:t>
                      </a:r>
                      <a:endParaRPr lang="en-IN" sz="32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320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Contact</a:t>
                      </a:r>
                      <a:endParaRPr lang="en-IN" sz="32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1226293"/>
                  </a:ext>
                </a:extLst>
              </a:tr>
              <a:tr h="810545">
                <a:tc>
                  <a:txBody>
                    <a:bodyPr/>
                    <a:lstStyle/>
                    <a:p>
                      <a:r>
                        <a:rPr lang="en-IN" sz="32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K. Hema Vardhan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32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Project Manager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32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hemavardhan5738@gmail.com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8311267"/>
                  </a:ext>
                </a:extLst>
              </a:tr>
              <a:tr h="810545">
                <a:tc>
                  <a:txBody>
                    <a:bodyPr/>
                    <a:lstStyle/>
                    <a:p>
                      <a:r>
                        <a:rPr lang="en-IN" sz="32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D. Rohith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32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Frontend Developer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32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rohithdoppalapudi614@gmail.com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9960665"/>
                  </a:ext>
                </a:extLst>
              </a:tr>
              <a:tr h="810545">
                <a:tc>
                  <a:txBody>
                    <a:bodyPr/>
                    <a:lstStyle/>
                    <a:p>
                      <a:r>
                        <a:rPr lang="en-IN" sz="32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Ch. Rupesh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320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Backend Developer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3200" b="0" i="0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2300031153cseh1@gmail.com</a:t>
                      </a:r>
                      <a:endParaRPr lang="en-IN" sz="32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4297286"/>
                  </a:ext>
                </a:extLst>
              </a:tr>
              <a:tr h="810545">
                <a:tc>
                  <a:txBody>
                    <a:bodyPr/>
                    <a:lstStyle/>
                    <a:p>
                      <a:r>
                        <a:rPr lang="en-IN" sz="32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B. Charan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320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Content Writer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32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bcnrlg@gmail.com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84098"/>
                  </a:ext>
                </a:extLst>
              </a:tr>
              <a:tr h="810545">
                <a:tc>
                  <a:txBody>
                    <a:bodyPr/>
                    <a:lstStyle/>
                    <a:p>
                      <a:endParaRPr lang="en-IN" sz="32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sz="32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sz="32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6052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0067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</TotalTime>
  <Words>361</Words>
  <Application>Microsoft Office PowerPoint</Application>
  <PresentationFormat>Custom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MT</vt:lpstr>
      <vt:lpstr>Calibri</vt:lpstr>
      <vt:lpstr>Cambria</vt:lpstr>
      <vt:lpstr>Office Theme</vt:lpstr>
      <vt:lpstr>PowerPoint Presentation</vt:lpstr>
      <vt:lpstr>THEME &amp; PROBLEM STATEMENT</vt:lpstr>
      <vt:lpstr>PROPOSED SOLUTION</vt:lpstr>
      <vt:lpstr>FLOWCHART </vt:lpstr>
      <vt:lpstr>FLOWCHART (Explanation) </vt:lpstr>
      <vt:lpstr>FEATURES AND NOVELTY</vt:lpstr>
      <vt:lpstr>DRAWBACK AND SHOWSTOPPERS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CHITTURI RUPESH SIVA MANI KANTA</cp:lastModifiedBy>
  <cp:revision>1</cp:revision>
  <dcterms:created xsi:type="dcterms:W3CDTF">2025-07-04T16:08:29Z</dcterms:created>
  <dcterms:modified xsi:type="dcterms:W3CDTF">2025-07-04T17:04:22Z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2025-07-04T00:00:00Z</vt:filetime>
  </property>
  <property fmtid="{D5CDD505-2E9C-101B-9397-08002B2CF9AE}" pid="3" name="Creator">
    <vt:lpwstr>PDFium</vt:lpwstr>
  </property>
  <property fmtid="{D5CDD505-2E9C-101B-9397-08002B2CF9AE}" pid="4" name="Producer">
    <vt:lpwstr>PDFium</vt:lpwstr>
  </property>
  <property fmtid="{D5CDD505-2E9C-101B-9397-08002B2CF9AE}" pid="5" name="LastSaved">
    <vt:filetime>2025-07-04T00:00:00Z</vt:filetime>
  </property>
</Properties>
</file>